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1140" r:id="rId3"/>
    <p:sldId id="1142" r:id="rId4"/>
    <p:sldId id="1157" r:id="rId5"/>
    <p:sldId id="1158" r:id="rId6"/>
    <p:sldId id="1159" r:id="rId7"/>
    <p:sldId id="1160" r:id="rId8"/>
    <p:sldId id="1161" r:id="rId9"/>
    <p:sldId id="1162" r:id="rId10"/>
    <p:sldId id="1143" r:id="rId11"/>
    <p:sldId id="1163" r:id="rId12"/>
    <p:sldId id="1164" r:id="rId13"/>
    <p:sldId id="1156" r:id="rId14"/>
    <p:sldId id="1155" r:id="rId15"/>
    <p:sldId id="1165" r:id="rId16"/>
    <p:sldId id="1166" r:id="rId17"/>
    <p:sldId id="1167" r:id="rId18"/>
    <p:sldId id="1169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moving hospital bed, and heard my wife shouting, “I’m here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was with a doctor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quickly realized what was happening, though such a thing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happened before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I, a doctor myself, was examined by another doctor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494088" algn="l"/>
                <a:tab pos="6542088" algn="l"/>
                <a:tab pos="91440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 up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stood up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woke up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2492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513254" y="306489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考查动词短语辨析。句意：我在移动的病床上醒来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听到妻子在喊：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我在这里！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get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起床；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站起来；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wake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醒来；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查阅。根据上文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“Those were the last words I 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quickly realized what was happening”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我很快意识到发生了什么事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此处应该表示作者在移动的病床上醒来。故选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moving hospital bed, and heard my wife shouting, “I’m 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was with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quickly realized what was happening, though such a thing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happened before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I, a doctor myself, was examined by another doctor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494088" algn="l"/>
                <a:tab pos="6542088" algn="l"/>
                <a:tab pos="91440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always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never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64500" y="25101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3014950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考查副词辨析。句意：我很快意识到发生了什么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尽管这样的事情以前从未发生过：我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一个医生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被另一个医生检查。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经常；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有时候；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“though”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“I,a doctor myself,was examined by another doctor.”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一个医生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被另一个医生检查。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此处应该表示这样的事情以前从未发生过。故选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609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next few hours in the ICU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重症监护病房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had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experience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serious heart attack, the kind that only 5 percent of people survive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存活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09963" algn="l"/>
                <a:tab pos="645953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250152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0854" y="299695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考查形容词辨析。句意：接下来在重症监护室的几个小时里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我经历了一次可怕的经历：一次严重的心脏病发作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％的人能活下来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但我挺过来了。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令人害怕的；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令人兴奋的。根据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serious heart attack,the kind that only 5 percent of people survive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存活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一次严重的心脏病发作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的人能活下来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此处应该表示这是一次可怕的经历。故选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483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next few hours in the ICU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重症监护病房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had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experience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serious heart attack, the kind that only 5 percent of people survive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存活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09963" algn="l"/>
                <a:tab pos="6459538" algn="l"/>
                <a:tab pos="77406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gave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76126" y="249289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11"/>
          <p:cNvSpPr txBox="1">
            <a:spLocks/>
          </p:cNvSpPr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考查动词辨析。句意同上。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制作；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serious heart attack,the kind that only 5 percent of people survive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存活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,but I”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此处应该表示作者挺过来了。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I’m full of thanks for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made me think a lot about what really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came to understand that there’s more to life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work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often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“Have I really lived life to the fullest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I do for others and the world around 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can’t control what happens to us in life, but we can control how we react to 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32250" algn="l"/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first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second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third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last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55874" y="360752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12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考查序数词辨析。句意：现在我对我的第二次生命充满了感激。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最后。根据上文可知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此处应该表示作者对自己的第二次生命充满了感激。故选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I’m full of thanks for my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made me think a lot about what really matters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came to understand that there’s more to life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work and success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I’m often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“Have I really lived life to the fullest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I do for others and the world around 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can’t control what happens to us in life, but we can control how we react to it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09963" algn="l"/>
                <a:tab pos="65420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55874" y="359889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13"/>
          <p:cNvSpPr txBox="1">
            <a:spLocks/>
          </p:cNvSpPr>
          <p:nvPr/>
        </p:nvSpPr>
        <p:spPr bwMode="auto">
          <a:xfrm>
            <a:off x="360854" y="404901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连词辨析。句意：我开始明白生活不仅仅是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工作和成功。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“more”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更多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此处是在作比较。故选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60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I’m full of thanks for my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made me think a lot about what really matters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came to understand that there’s more to life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work and success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I’m often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“Have I really lived life to the fullest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I do for others and the world around 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can’t control what happens to us in life, but we can control how we react to it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576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saying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deciding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understanding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wondering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47248" y="36075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14"/>
          <p:cNvSpPr txBox="1">
            <a:spLocks/>
          </p:cNvSpPr>
          <p:nvPr/>
        </p:nvSpPr>
        <p:spPr bwMode="auto">
          <a:xfrm>
            <a:off x="360854" y="402687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考查动词辨析。句意：现在我经常在想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我真的过得很充实吗？我能为别人和我周围的世界做些什么？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”say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理解；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想知道。根据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“Have I really lived life to the fullest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我真的过得很充实吗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此处应该表示作者经常在想。空前的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“Now I’m”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此处用现在进行时。故选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541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I’m full of thanks for my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made me think a lot about what really matters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came to understand that there’s more to life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work and success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I’m often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“Have I really lived life to the fullest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I do for others and the world around 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can’t control what happens to us in life, but we can control how we react to it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21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What</a:t>
            </a:r>
          </a:p>
        </p:txBody>
      </p:sp>
      <p:sp>
        <p:nvSpPr>
          <p:cNvPr id="2" name="矩形 1"/>
          <p:cNvSpPr/>
          <p:nvPr/>
        </p:nvSpPr>
        <p:spPr>
          <a:xfrm>
            <a:off x="864500" y="36075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15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考查疑问代词辨析。句意同上。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何时；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do for others and the world around me”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我为他人和我周围的世界做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此处应该表示能为别人和周围的世界做些什么。故选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0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内容占位符 16"/>
          <p:cNvSpPr>
            <a:spLocks noGrp="1"/>
          </p:cNvSpPr>
          <p:nvPr>
            <p:ph idx="1"/>
          </p:nvPr>
        </p:nvSpPr>
        <p:spPr>
          <a:xfrm>
            <a:off x="360854" y="1242673"/>
            <a:ext cx="11485848" cy="485062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本文为叙事类文本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需把握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突发疾病</a:t>
            </a:r>
            <a:r>
              <a:rPr lang="en-US" altLang="zh-CN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濒死抢救</a:t>
            </a:r>
            <a:r>
              <a:rPr lang="en-US" altLang="zh-CN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劫后感悟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的情节链。首段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shock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令人震惊的事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makes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think.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点明核心主题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末段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重新思考生命意义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形成闭环。</a:t>
            </a:r>
            <a:endParaRPr lang="zh-CN" altLang="zh-CN" sz="2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解题时需关注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2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情节推进标志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时间线索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After...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Suddenly...</a:t>
            </a:r>
            <a:r>
              <a:rPr lang="en-US" altLang="zh-CN" sz="2000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hours...</a:t>
            </a:r>
            <a:r>
              <a:rPr lang="en-US" altLang="zh-CN" sz="2000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Now...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串联事件。</a:t>
            </a:r>
            <a:endParaRPr lang="zh-CN" altLang="zh-CN" sz="2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情感变化轴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日常放松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relaxed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突发剧痛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失去意识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words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劫后感恩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生命顿悟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wondering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首尾呼应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开篇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shock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令人震惊的事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与结尾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control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react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形成主题升华。</a:t>
            </a:r>
            <a:endParaRPr lang="zh-CN" altLang="zh-CN" sz="2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典例验证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2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heard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昏迷前最后听到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wasn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情节链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救护车对话</a:t>
            </a:r>
            <a:r>
              <a:rPr lang="en-US" altLang="zh-CN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失去意识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endParaRPr lang="zh-CN" altLang="zh-CN" sz="2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呼应上文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存活率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第二次生命机会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2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15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What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末句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为他人与世界做什么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直扣主题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生命的意义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18" name="矩形 17"/>
          <p:cNvSpPr/>
          <p:nvPr/>
        </p:nvSpPr>
        <p:spPr bwMode="auto">
          <a:xfrm>
            <a:off x="338820" y="1114428"/>
            <a:ext cx="11507882" cy="4978867"/>
          </a:xfrm>
          <a:prstGeom prst="rect">
            <a:avLst/>
          </a:prstGeom>
          <a:noFill/>
          <a:ln w="19050" algn="ctr">
            <a:solidFill>
              <a:srgbClr val="2ABDF2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888" y="836712"/>
            <a:ext cx="1557888" cy="470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主要讲述了作者在经历了一次严重的心脏病发作后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对生活有了新的认识和感悟。文章描述了作者在家时突然感到剧烈的胸痛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随后被紧急送往医院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并在重症监护室度过了几个小时。这次经历让作者意识到生活中除了工作和成功之外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还有更多重要的事情值得我们去关注和珍惜。最后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作者表达了对生命的感激之情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并开始反思如何让生活过得更充实以及如何为他人和社会做出贡献。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828" y="1052736"/>
            <a:ext cx="10612754" cy="115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shock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令人震惊的事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life often makes us think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After a long day at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I returned home to enjoy dinner with my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family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went through daily activities, and then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by watching TV on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sofa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Suddenly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I felt a really strong pain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痛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my chest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I didn’t think it was serious, but it got so bad that I fell to my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knees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wife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called 911, thinking it might be a common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stomachache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ambulance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救护车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arrived, I asked them to take me to the hospital where I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 they said it was too far and there wasn’t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that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Those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were the last words I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510915" algn="l"/>
                <a:tab pos="774128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table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86866" y="3581642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sz="20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54301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考查名词辨析。句意：在漫长的一天工作后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我回家和家人一起享用晚餐。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学校；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table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桌子。根据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returned home to enjoy dinner with my family”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我回家和家人一起享用晚餐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）及下文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“I, a doctor myself”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此处应该表示一天的工作。故选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shock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令人震惊的事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life often makes us think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After a long day at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I returned home to enjoy dinner with my family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 went through daily activities, and then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by watching TV on the sofa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Suddenly, I felt a really strong pain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痛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my chest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I didn’t think it was serious, but it got so bad that I fell to my knees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My wife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called 911, thinking it might be a common stomachache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 the ambulance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救护车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arrived, I asked them to take me to the hospital where I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 they said it was too far and there wasn’t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for that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Those were the last words I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509963" algn="l"/>
                <a:tab pos="5919788" algn="l"/>
                <a:tab pos="8334375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slept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relaxed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stayed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66614" y="3590268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sz="2000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005064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考查动词辨析。句意：我们完成了日常活动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然后在沙发上看电视放松。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睡觉；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放松；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停留。根据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“by watching TV on the sofa”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在沙发上看电视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此处应该表示在沙发上看电视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放松一下。故选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5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shock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令人震惊的事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life often makes us think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After a long day at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I returned home to enjoy dinner with my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family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went through daily activities, and then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by watching TV on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sofa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Suddenly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I felt a really strong pain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痛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my chest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I didn’t think it was serious, but it got so bad that I fell to my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knees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wife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called 911, thinking it might be a common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stomachache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ambulance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救护车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arrived, I asked them to take me to the hospital where I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 they said it was too far and there wasn’t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that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Those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were the last words I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509963" algn="l"/>
                <a:tab pos="60960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least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          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75240" y="3590268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sz="2000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9480" y="3996693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考查副词短语辨析。句意：一开始我觉得胸痛并不严重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但情况变得如此糟糕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以至于我跪了下来。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least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至少；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起初；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once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立刻；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last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it got so bad that I fell to my knees”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但情况变得如此糟糕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以至于我跪了下来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此处应该表示一开始作者觉得胸痛并不严重。故选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813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shock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令人震惊的事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life often makes us think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After a long day at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I returned home to enjoy dinner with my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family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went through daily activities, and then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by watching TV on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sofa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Suddenly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I felt a really strong pain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痛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my chest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I didn’t think it was serious, but it got so bad that I fell to my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knees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wife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called 911, thinking it might be a common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stomachache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ambulance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救护车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arrived, I asked them to take me to the hospital where I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 they said it was too far and there wasn’t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that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Those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were the last words I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509963" algn="l"/>
                <a:tab pos="6365875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loudly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66614" y="3573016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sz="2000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9998" y="390499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考查副词辨析。句意：我的妻子迅速拨打了</a:t>
            </a:r>
            <a:r>
              <a:rPr lang="en-US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911,</a:t>
            </a:r>
            <a:r>
              <a:rPr lang="zh-CN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认为这可能是一个普通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的胃痛。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快地；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慢地；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确实；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loudly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大声地。根据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“called 911”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此处应该表示迅速地拨打了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911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065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shock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令人震惊的事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life often makes us think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After a long day at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I returned home to enjoy dinner with my family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 went through daily activities, and then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by watching TV on the sofa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Suddenly, I felt a really strong pain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痛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my chest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I didn’t think it was serious, but it got so bad that I fell to my knees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My wife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called 911, thinking it might be a common stomachache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 the ambulance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救护车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arrived, I asked them to take me to the hospital where I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 they said it was too far and there wasn’t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for that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Those were the last words I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509963" algn="l"/>
                <a:tab pos="6096000" algn="l"/>
                <a:tab pos="8159750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stopped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visited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worked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66614" y="359119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sz="2000" dirty="0"/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3928988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考查动词辨析。句意：救护车来的时候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我让他们带我去我工作的医院。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停止；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拜访；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工作。根据下文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I,a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doctor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myself,was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examined by another doctor.”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一个医生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正在被另一个医生检查。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此处应该表示作者工作的医院。故选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774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shock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令人震惊的事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life often makes us think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After a long day at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I returned home to enjoy dinner with my family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 went through daily activities, and then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by watching TV on the sofa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Suddenly, I felt a really strong pain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痛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my chest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I didn’t think it was serious, but it got so bad that I fell to my knees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My wife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called 911, thinking it might be a common stomachache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 the ambulance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救护车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arrived, I asked them to take me to the hospital where I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 they said it was too far and there wasn’t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for that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Those were the last words I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509963" algn="l"/>
                <a:tab pos="6096000" algn="l"/>
                <a:tab pos="8159750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66614" y="3573016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sz="2000" dirty="0"/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400506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考查名词辨析。句意：但是他们说太远了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没有时间了。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钱；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运气；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房子。根据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said it was too far”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他们说太远了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此处应该表示没有时间了。故选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952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shock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令人震惊的事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life often makes us think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After a long day at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I returned home to enjoy dinner with my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family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went through daily activities, and then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by watching TV on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sofa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Suddenly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I felt a really strong pain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痛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my chest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I didn’t think it was serious, but it got so bad that I fell to my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knees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wife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called 911, thinking it might be a common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stomachache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ambulance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救护车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arrived, I asked them to take me to the hospital where I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 they said it was too far and there wasn’t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that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Those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were the last words I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509963" algn="l"/>
                <a:tab pos="6096000" algn="l"/>
                <a:tab pos="815975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forgot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missed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66614" y="3606269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sz="2000" dirty="0"/>
          </a:p>
        </p:txBody>
      </p:sp>
      <p:sp>
        <p:nvSpPr>
          <p:cNvPr id="5" name="内容占位符 7"/>
          <p:cNvSpPr txBox="1">
            <a:spLocks/>
          </p:cNvSpPr>
          <p:nvPr/>
        </p:nvSpPr>
        <p:spPr bwMode="auto">
          <a:xfrm>
            <a:off x="378106" y="4005064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考查动词辨析。句意：这是我听到的最后一句话。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忘记；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听到；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想念。根据上文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they said it was too far and there wasn’t ... for that.”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但是他们说太远了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没有时间了。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此处应该表示作者病情危急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这是作者昏迷前听到的最后一句话。故选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593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3376</Words>
  <Application>Microsoft Office PowerPoint</Application>
  <PresentationFormat>自定义</PresentationFormat>
  <Paragraphs>83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447</cp:revision>
  <dcterms:created xsi:type="dcterms:W3CDTF">2020-11-06T05:24:00Z</dcterms:created>
  <dcterms:modified xsi:type="dcterms:W3CDTF">2025-09-17T16:33:54Z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